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1041" r:id="rId2"/>
    <p:sldId id="1043" r:id="rId3"/>
    <p:sldId id="1149" r:id="rId4"/>
    <p:sldId id="1187" r:id="rId5"/>
    <p:sldId id="1183" r:id="rId6"/>
    <p:sldId id="1184" r:id="rId7"/>
    <p:sldId id="1185" r:id="rId8"/>
    <p:sldId id="1186" r:id="rId9"/>
    <p:sldId id="1174" r:id="rId10"/>
    <p:sldId id="1179" r:id="rId11"/>
    <p:sldId id="1180" r:id="rId12"/>
    <p:sldId id="1181" r:id="rId13"/>
    <p:sldId id="1178" r:id="rId14"/>
    <p:sldId id="1154" r:id="rId1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Kibeom Lee" initials="W사" lastIdx="31" clrIdx="0">
    <p:extLst>
      <p:ext uri="{19B8F6BF-5375-455C-9EA6-DF929625EA0E}">
        <p15:presenceInfo xmlns:p15="http://schemas.microsoft.com/office/powerpoint/2012/main" userId="Kibeom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3A9D3"/>
    <a:srgbClr val="00CCBC"/>
    <a:srgbClr val="A3ADC5"/>
    <a:srgbClr val="6A6C81"/>
    <a:srgbClr val="A6A6A6"/>
    <a:srgbClr val="404040"/>
    <a:srgbClr val="1A2746"/>
    <a:srgbClr val="0EBF0E"/>
    <a:srgbClr val="BF1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3" autoAdjust="0"/>
    <p:restoredTop sz="91811" autoAdjust="0"/>
  </p:normalViewPr>
  <p:slideViewPr>
    <p:cSldViewPr>
      <p:cViewPr varScale="1">
        <p:scale>
          <a:sx n="112" d="100"/>
          <a:sy n="112" d="100"/>
        </p:scale>
        <p:origin x="78" y="24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18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r">
              <a:defRPr sz="1300"/>
            </a:lvl1pPr>
          </a:lstStyle>
          <a:p>
            <a:fld id="{70445267-37A8-409C-A7A2-B6FC267663C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6" tIns="47774" rIns="95546" bIns="477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6" tIns="47774" rIns="95546" bIns="477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r">
              <a:defRPr sz="1300"/>
            </a:lvl1pPr>
          </a:lstStyle>
          <a:p>
            <a:fld id="{9D959DF9-F276-435B-9417-BAAD35059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4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6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6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2" name="직사각형 17">
            <a:extLst>
              <a:ext uri="{FF2B5EF4-FFF2-40B4-BE49-F238E27FC236}">
                <a16:creationId xmlns:a16="http://schemas.microsoft.com/office/drawing/2014/main" id="{EDF779D7-EF37-4589-BF47-0B1C1A26E12E}"/>
              </a:ext>
            </a:extLst>
          </p:cNvPr>
          <p:cNvSpPr/>
          <p:nvPr userDrawn="1"/>
        </p:nvSpPr>
        <p:spPr>
          <a:xfrm>
            <a:off x="1" y="-184161"/>
            <a:ext cx="12223044" cy="5894818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0" name="Copyright ⓒ MORAI Inc. 2018 All rights reserved">
            <a:extLst>
              <a:ext uri="{FF2B5EF4-FFF2-40B4-BE49-F238E27FC236}">
                <a16:creationId xmlns:a16="http://schemas.microsoft.com/office/drawing/2014/main" id="{4409D4DB-86DB-F647-883A-1515659E7502}"/>
              </a:ext>
            </a:extLst>
          </p:cNvPr>
          <p:cNvSpPr txBox="1"/>
          <p:nvPr userDrawn="1"/>
        </p:nvSpPr>
        <p:spPr>
          <a:xfrm>
            <a:off x="425401" y="6590979"/>
            <a:ext cx="1942840" cy="1077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defRPr sz="1200" b="0"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Copyright ⓒ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 AMSL.</a:t>
            </a:r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All rights reserved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sz="7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370028" y="6073084"/>
            <a:ext cx="2801540" cy="543564"/>
            <a:chOff x="370028" y="6222722"/>
            <a:chExt cx="2030296" cy="3939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7D457F-C2E2-5569-BA7D-B2FDFF135C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26" r="2137" b="4982"/>
            <a:stretch/>
          </p:blipFill>
          <p:spPr>
            <a:xfrm>
              <a:off x="1430837" y="6256582"/>
              <a:ext cx="969487" cy="30478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098E7C-35DD-2F14-9E34-20827539A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28" y="6222722"/>
              <a:ext cx="1051093" cy="39392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BB897E2-78C1-7AA4-E970-1C8965FC3A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766" y="4381440"/>
            <a:ext cx="14697239" cy="26320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4F44D4-5773-7512-B458-68C9AC92D2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645441"/>
            <a:ext cx="6637715" cy="40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0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990600"/>
            <a:ext cx="11684000" cy="5410200"/>
          </a:xfrm>
        </p:spPr>
        <p:txBody>
          <a:bodyPr>
            <a:normAutofit/>
          </a:bodyPr>
          <a:lstStyle>
            <a:lvl1pPr marL="468630" indent="-400050">
              <a:buFont typeface="+mj-lt"/>
              <a:buAutoNum type="romanUcPeriod"/>
              <a:defRPr sz="1800"/>
            </a:lvl1pPr>
            <a:lvl2pPr marL="640080" indent="-274320">
              <a:buFont typeface="Arial" panose="020B0604020202020204" pitchFamily="34" charset="0"/>
              <a:buChar char="•"/>
              <a:defRPr sz="1600"/>
            </a:lvl2pPr>
            <a:lvl3pPr marL="914400" indent="-228600">
              <a:buFont typeface="Wingdings" panose="05000000000000000000" pitchFamily="2" charset="2"/>
              <a:buChar char="ü"/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12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07FB834F-C0B3-4712-9DB9-F90B3630E0F5}"/>
              </a:ext>
            </a:extLst>
          </p:cNvPr>
          <p:cNvSpPr txBox="1">
            <a:spLocks/>
          </p:cNvSpPr>
          <p:nvPr userDrawn="1"/>
        </p:nvSpPr>
        <p:spPr>
          <a:xfrm>
            <a:off x="914400" y="688038"/>
            <a:ext cx="9956800" cy="52387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>
                <a:solidFill>
                  <a:schemeClr val="bg1"/>
                </a:solidFill>
                <a:latin typeface="+mn-lt"/>
              </a:rPr>
              <a:t>Future Mobility</a:t>
            </a:r>
            <a:endParaRPr lang="ko-KR" alt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D7C32-87A5-49B4-9D5A-D113580FD07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5F5FA0-6387-AE68-FACB-E63877A0D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56" y="6211780"/>
            <a:ext cx="4418416" cy="480002"/>
          </a:xfrm>
          <a:prstGeom prst="rect">
            <a:avLst/>
          </a:prstGeom>
        </p:spPr>
      </p:pic>
      <p:pic>
        <p:nvPicPr>
          <p:cNvPr id="11" name="그림 10" descr="자동차이(가) 표시된 사진&#10;&#10;자동 생성된 설명">
            <a:extLst>
              <a:ext uri="{FF2B5EF4-FFF2-40B4-BE49-F238E27FC236}">
                <a16:creationId xmlns:a16="http://schemas.microsoft.com/office/drawing/2014/main" id="{BF8A12F8-6E88-CAB3-D3FF-8D174F58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01" y="4268798"/>
            <a:ext cx="3147503" cy="24229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274320">
              <a:buFont typeface="Wingdings" panose="05000000000000000000" pitchFamily="2" charset="2"/>
              <a:buChar char="l"/>
              <a:defRPr sz="1800"/>
            </a:lvl1pPr>
            <a:lvl2pPr marL="640080" indent="-274320">
              <a:buSzPct val="120000"/>
              <a:buFont typeface="Calibri" panose="020F0502020204030204" pitchFamily="34" charset="0"/>
              <a:buChar char="­"/>
              <a:defRPr sz="1600"/>
            </a:lvl2pPr>
            <a:lvl3pPr marL="914400" indent="-228600">
              <a:buSzPct val="120000"/>
              <a:buFont typeface="Wingdings" panose="05000000000000000000" pitchFamily="2" charset="2"/>
              <a:buChar char="§"/>
              <a:defRPr sz="1400"/>
            </a:lvl3pPr>
            <a:lvl4pPr marL="1124712" indent="-228600">
              <a:buSzPct val="120000"/>
              <a:buFont typeface="Arial" panose="020B0604020202020204" pitchFamily="34" charset="0"/>
              <a:buChar char="•"/>
              <a:defRPr sz="1200"/>
            </a:lvl4pPr>
            <a:lvl5pPr marL="1325880" indent="-228600">
              <a:buSzPct val="50000"/>
              <a:buFont typeface="Wingdings" panose="05000000000000000000" pitchFamily="2" charset="2"/>
              <a:buChar char="u"/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3011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7">
            <a:extLst>
              <a:ext uri="{FF2B5EF4-FFF2-40B4-BE49-F238E27FC236}">
                <a16:creationId xmlns:a16="http://schemas.microsoft.com/office/drawing/2014/main" id="{1953C2B2-36BB-41C0-A1FC-9E83E2F3069B}"/>
              </a:ext>
            </a:extLst>
          </p:cNvPr>
          <p:cNvSpPr/>
          <p:nvPr userDrawn="1"/>
        </p:nvSpPr>
        <p:spPr>
          <a:xfrm>
            <a:off x="1" y="-129040"/>
            <a:ext cx="12223044" cy="6987040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C79C0-0B1B-4928-A7A8-238EB771B1DC}"/>
              </a:ext>
            </a:extLst>
          </p:cNvPr>
          <p:cNvSpPr/>
          <p:nvPr userDrawn="1"/>
        </p:nvSpPr>
        <p:spPr>
          <a:xfrm>
            <a:off x="555976" y="536755"/>
            <a:ext cx="11229624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b="1" dirty="0">
                <a:ln w="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Your Safe and Convenient Autonomous Mobility Life!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72F0-E870-42D7-BECB-FD5475B0C5F6}"/>
              </a:ext>
            </a:extLst>
          </p:cNvPr>
          <p:cNvSpPr/>
          <p:nvPr userDrawn="1"/>
        </p:nvSpPr>
        <p:spPr>
          <a:xfrm>
            <a:off x="673630" y="1983466"/>
            <a:ext cx="3576637" cy="4350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rgbClr val="00CCB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questions?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9341A2-8AB9-426C-84B9-519F454DFAFF}"/>
              </a:ext>
            </a:extLst>
          </p:cNvPr>
          <p:cNvCxnSpPr>
            <a:cxnSpLocks/>
          </p:cNvCxnSpPr>
          <p:nvPr userDrawn="1"/>
        </p:nvCxnSpPr>
        <p:spPr>
          <a:xfrm>
            <a:off x="710304" y="1371600"/>
            <a:ext cx="7417697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9CBE29-4571-4AE6-A118-25E621BC5B4A}"/>
              </a:ext>
            </a:extLst>
          </p:cNvPr>
          <p:cNvSpPr/>
          <p:nvPr userDrawn="1"/>
        </p:nvSpPr>
        <p:spPr>
          <a:xfrm>
            <a:off x="673629" y="2723976"/>
            <a:ext cx="2319546" cy="491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junseokshim@gachon.ac.kr</a:t>
            </a:r>
          </a:p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amsl.gachon.ac.kr</a:t>
            </a:r>
          </a:p>
        </p:txBody>
      </p:sp>
      <p:pic>
        <p:nvPicPr>
          <p:cNvPr id="9" name="그림 8" descr="자동차, 지붕이(가) 표시된 사진&#10;&#10;자동 생성된 설명">
            <a:extLst>
              <a:ext uri="{FF2B5EF4-FFF2-40B4-BE49-F238E27FC236}">
                <a16:creationId xmlns:a16="http://schemas.microsoft.com/office/drawing/2014/main" id="{793797EE-DE09-BC19-F0ED-B511477C1B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26190"/>
            <a:ext cx="6212825" cy="3708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E03BB0-EF09-4F0D-927B-B0D763C0F573}"/>
              </a:ext>
            </a:extLst>
          </p:cNvPr>
          <p:cNvSpPr/>
          <p:nvPr userDrawn="1"/>
        </p:nvSpPr>
        <p:spPr>
          <a:xfrm rot="10800000">
            <a:off x="0" y="-1"/>
            <a:ext cx="12192000" cy="532002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45571"/>
            <a:ext cx="11684000" cy="4267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55320"/>
            <a:ext cx="11684000" cy="57454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39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CE7E0-1FA1-4E34-BAA6-EF967A4A0994}"/>
              </a:ext>
            </a:extLst>
          </p:cNvPr>
          <p:cNvSpPr/>
          <p:nvPr userDrawn="1"/>
        </p:nvSpPr>
        <p:spPr>
          <a:xfrm rot="10800000">
            <a:off x="0" y="6758940"/>
            <a:ext cx="12192000" cy="99060"/>
          </a:xfrm>
          <a:prstGeom prst="rect">
            <a:avLst/>
          </a:prstGeom>
          <a:gradFill flip="none" rotWithShape="1">
            <a:gsLst>
              <a:gs pos="63000">
                <a:srgbClr val="016A8F"/>
              </a:gs>
              <a:gs pos="100000">
                <a:srgbClr val="02005E"/>
              </a:gs>
              <a:gs pos="0">
                <a:srgbClr val="00CC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218" y="-181956"/>
            <a:ext cx="2485987" cy="896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F4669A-97C8-42A3-9FD4-81DC851CD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r="2137" b="4982"/>
          <a:stretch/>
        </p:blipFill>
        <p:spPr>
          <a:xfrm>
            <a:off x="75529" y="6311633"/>
            <a:ext cx="1271587" cy="399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63" r:id="rId3"/>
    <p:sldLayoutId id="2147483662" r:id="rId4"/>
    <p:sldLayoutId id="2147483677" r:id="rId5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rgbClr val="00CCBC"/>
          </a:solidFill>
          <a:latin typeface="Calibri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ts val="600"/>
        </a:spcBef>
        <a:spcAft>
          <a:spcPts val="600"/>
        </a:spcAft>
        <a:buClr>
          <a:srgbClr val="00CCBC"/>
        </a:buClr>
        <a:buSzPct val="100000"/>
        <a:buFont typeface="Wingdings" panose="05000000000000000000" pitchFamily="2" charset="2"/>
        <a:buChar char="l"/>
        <a:defRPr sz="18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alibri" pitchFamily="34" charset="0"/>
        <a:buChar char="‒"/>
        <a:defRPr sz="16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Ø"/>
        <a:defRPr sz="14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q"/>
        <a:defRPr sz="12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ourier New" pitchFamily="49" charset="0"/>
        <a:buChar char="o"/>
        <a:defRPr sz="1100" b="1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ndawi.com/journals/js/2022/4879490/" TargetMode="External"/><Relationship Id="rId3" Type="http://schemas.openxmlformats.org/officeDocument/2006/relationships/hyperlink" Target="http://journal.ksae.org/_PR/view/?aidx=36255&amp;bidx=3255" TargetMode="External"/><Relationship Id="rId7" Type="http://schemas.openxmlformats.org/officeDocument/2006/relationships/hyperlink" Target="https://www.mdpi.com/2076-3417/13/10/5871" TargetMode="External"/><Relationship Id="rId2" Type="http://schemas.openxmlformats.org/officeDocument/2006/relationships/hyperlink" Target="https://hh.diva-portal.org/smash/get/diva2:1721125/FULLTEXT01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iss.kstudy.com/Detail/Ar?key=3860580" TargetMode="External"/><Relationship Id="rId5" Type="http://schemas.openxmlformats.org/officeDocument/2006/relationships/hyperlink" Target="https://www.dbpia.co.kr/Journal/articleDetail?nodeId=NODE11044626" TargetMode="External"/><Relationship Id="rId10" Type="http://schemas.openxmlformats.org/officeDocument/2006/relationships/hyperlink" Target="https://ieeexplore.ieee.org/abstract/document/8632888" TargetMode="External"/><Relationship Id="rId4" Type="http://schemas.openxmlformats.org/officeDocument/2006/relationships/hyperlink" Target="https://www.kais99.org/jkais/journal/Vol20No06/vol20no06p12.pdf" TargetMode="External"/><Relationship Id="rId9" Type="http://schemas.openxmlformats.org/officeDocument/2006/relationships/hyperlink" Target="https://ieeexplore.ieee.org/abstract/document/962834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6684" y="1384295"/>
            <a:ext cx="10905715" cy="532966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Progress Report : Deep Learning based Vehicle Dynamics Modeling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883362-19A0-45D6-AC58-A10AFD130DD6}"/>
              </a:ext>
            </a:extLst>
          </p:cNvPr>
          <p:cNvCxnSpPr>
            <a:cxnSpLocks/>
          </p:cNvCxnSpPr>
          <p:nvPr/>
        </p:nvCxnSpPr>
        <p:spPr>
          <a:xfrm>
            <a:off x="685800" y="2017157"/>
            <a:ext cx="5563273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8BA1FA-ADDA-602A-8AF8-79E1C7C9E0F1}"/>
              </a:ext>
            </a:extLst>
          </p:cNvPr>
          <p:cNvGrpSpPr/>
          <p:nvPr/>
        </p:nvGrpSpPr>
        <p:grpSpPr>
          <a:xfrm>
            <a:off x="677635" y="2897024"/>
            <a:ext cx="4884964" cy="1626172"/>
            <a:chOff x="505222" y="1916758"/>
            <a:chExt cx="3384551" cy="16261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31C422-2605-5D80-EA93-43C61DCCB15A}"/>
                </a:ext>
              </a:extLst>
            </p:cNvPr>
            <p:cNvSpPr/>
            <p:nvPr/>
          </p:nvSpPr>
          <p:spPr>
            <a:xfrm>
              <a:off x="505223" y="2255573"/>
              <a:ext cx="3226165" cy="42941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4000"/>
                </a:lnSpc>
              </a:pP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A532CD-98F6-4F28-5D19-8D6AC358C570}"/>
                </a:ext>
              </a:extLst>
            </p:cNvPr>
            <p:cNvSpPr/>
            <p:nvPr/>
          </p:nvSpPr>
          <p:spPr>
            <a:xfrm>
              <a:off x="505222" y="2767333"/>
              <a:ext cx="3384551" cy="7755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Autonomous Mobility Systems Lab.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Department of Mechanical Engineering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Gachon</a:t>
              </a: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University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C62E21-693C-2E24-7336-DAA50D4AA306}"/>
                </a:ext>
              </a:extLst>
            </p:cNvPr>
            <p:cNvSpPr/>
            <p:nvPr/>
          </p:nvSpPr>
          <p:spPr>
            <a:xfrm>
              <a:off x="505222" y="1916758"/>
              <a:ext cx="2682478" cy="43505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May 21, 2024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434D-CC8C-AA3C-C754-97C19144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25" y="1622788"/>
            <a:ext cx="3415097" cy="2521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B0A7B-6F3E-9E45-DE1F-9B48CFA3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54" y="1758875"/>
            <a:ext cx="2217550" cy="1164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297560" y="2406498"/>
            <a:ext cx="3239965" cy="4770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A19832-7639-556F-43D9-520685227E9A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카메라 데이터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453EE-4297-A972-030C-2C48360092AA}"/>
              </a:ext>
            </a:extLst>
          </p:cNvPr>
          <p:cNvSpPr txBox="1"/>
          <p:nvPr/>
        </p:nvSpPr>
        <p:spPr>
          <a:xfrm>
            <a:off x="8284892" y="1363152"/>
            <a:ext cx="2177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3341086" y="4589774"/>
            <a:ext cx="5152913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대용량의 카메라 센서 데이터전송으로 인한 </a:t>
            </a:r>
            <a:r>
              <a:rPr lang="en-US" altLang="ko-KR" sz="1400" dirty="0"/>
              <a:t>delay </a:t>
            </a:r>
            <a:r>
              <a:rPr lang="ko-KR" altLang="en-US" sz="1400" dirty="0"/>
              <a:t>발생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stCxn id="6" idx="2"/>
            <a:endCxn id="8" idx="2"/>
          </p:cNvCxnSpPr>
          <p:nvPr/>
        </p:nvCxnSpPr>
        <p:spPr>
          <a:xfrm rot="5400000" flipH="1">
            <a:off x="5467410" y="366720"/>
            <a:ext cx="642769" cy="6912558"/>
          </a:xfrm>
          <a:prstGeom prst="bentConnector3">
            <a:avLst>
              <a:gd name="adj1" fmla="val -355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505200" y="5094250"/>
            <a:ext cx="5066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해상도에 따른 데이터 크기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유실 가능성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대용량 데이터 전송에 따른 송</a:t>
            </a:r>
            <a:r>
              <a:rPr lang="en-US" altLang="ko-KR" sz="1400" dirty="0"/>
              <a:t>/</a:t>
            </a:r>
            <a:r>
              <a:rPr lang="ko-KR" altLang="en-US" sz="1400" dirty="0"/>
              <a:t>수신 딜레이 발생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차량 제어에 있어서 전송 지연은 차량 안전에 치명적임</a:t>
            </a:r>
            <a:endParaRPr lang="en-US" altLang="ko-KR" sz="1400" dirty="0"/>
          </a:p>
        </p:txBody>
      </p:sp>
      <p:pic>
        <p:nvPicPr>
          <p:cNvPr id="2050" name="Picture 2" descr="포티투닷, 국내 도심 도로 환경 담은 데이터셋 공개 - 바이라인네트워크">
            <a:extLst>
              <a:ext uri="{FF2B5EF4-FFF2-40B4-BE49-F238E27FC236}">
                <a16:creationId xmlns:a16="http://schemas.microsoft.com/office/drawing/2014/main" id="{B9400806-CF91-E3D4-98C0-65FD7604B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0"/>
          <a:stretch/>
        </p:blipFill>
        <p:spPr bwMode="auto">
          <a:xfrm>
            <a:off x="5120182" y="943007"/>
            <a:ext cx="1737818" cy="137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7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297560" y="2406498"/>
            <a:ext cx="3256102" cy="5151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1319485" y="4589774"/>
            <a:ext cx="9196116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카메라 센서 외의 데이터를 전송하여 디지털 트윈 환경의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시뮬레이터를 활용 딜레이 없는 실시간 제어 가능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cxnSpLocks/>
            <a:stCxn id="15" idx="2"/>
            <a:endCxn id="8" idx="2"/>
          </p:cNvCxnSpPr>
          <p:nvPr/>
        </p:nvCxnSpPr>
        <p:spPr>
          <a:xfrm rot="5400000" flipH="1">
            <a:off x="5464722" y="369409"/>
            <a:ext cx="664284" cy="6928695"/>
          </a:xfrm>
          <a:prstGeom prst="bentConnector3">
            <a:avLst>
              <a:gd name="adj1" fmla="val -344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295356" y="5094250"/>
            <a:ext cx="5296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카메라 센서에 비해 가벼운 센서 데이터 사용으로 딜레이 방지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트윈의 시뮬레이터인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심 사용하여 정합성 확보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수신 데이터를 사용하여 시뮬레이터 내 장애물</a:t>
            </a:r>
            <a:r>
              <a:rPr lang="en-US" altLang="ko-KR" sz="1400" dirty="0"/>
              <a:t>/</a:t>
            </a:r>
            <a:r>
              <a:rPr lang="ko-KR" altLang="en-US" sz="1400" dirty="0"/>
              <a:t>보행자 가시화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E8BDB-EBD3-451C-32BB-51216A3A5CEF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객체 데이터 전송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279FD6-89AA-A70C-67D7-41C278175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67" b="36667"/>
          <a:stretch/>
        </p:blipFill>
        <p:spPr>
          <a:xfrm>
            <a:off x="4781508" y="895000"/>
            <a:ext cx="2318600" cy="1336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A81580-4C13-7B9F-4641-51063247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62" y="1644303"/>
            <a:ext cx="3415097" cy="2521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BBFB44-4A4B-12D4-F8B3-B8E05366C56B}"/>
              </a:ext>
            </a:extLst>
          </p:cNvPr>
          <p:cNvSpPr txBox="1"/>
          <p:nvPr/>
        </p:nvSpPr>
        <p:spPr>
          <a:xfrm>
            <a:off x="7661762" y="1355208"/>
            <a:ext cx="3198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모라이</a:t>
            </a:r>
            <a:r>
              <a:rPr lang="ko-KR" altLang="en-US" sz="1050" dirty="0"/>
              <a:t> 심 탑재 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288F77-6510-9D99-E5C9-79ED58481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662" y="1889200"/>
            <a:ext cx="3415097" cy="10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Problem</a:t>
            </a:r>
            <a:r>
              <a:rPr lang="ko-KR" altLang="en-US" dirty="0">
                <a:latin typeface="+mn-lt"/>
                <a:ea typeface="+mj-ea"/>
              </a:rPr>
              <a:t> </a:t>
            </a:r>
            <a:r>
              <a:rPr lang="en-US" altLang="ko-KR" dirty="0">
                <a:latin typeface="+mn-lt"/>
                <a:ea typeface="+mj-ea"/>
              </a:rPr>
              <a:t>Definition</a:t>
            </a:r>
          </a:p>
          <a:p>
            <a:pPr lvl="1"/>
            <a:r>
              <a:rPr lang="en-US" altLang="ko-KR" dirty="0">
                <a:latin typeface="+mn-lt"/>
                <a:ea typeface="+mj-ea"/>
              </a:rPr>
              <a:t>1</a:t>
            </a:r>
            <a:r>
              <a:rPr lang="ko-KR" altLang="en-US" dirty="0">
                <a:latin typeface="+mn-lt"/>
                <a:ea typeface="+mj-ea"/>
              </a:rPr>
              <a:t>명의 </a:t>
            </a:r>
            <a:r>
              <a:rPr lang="en-US" altLang="ko-KR" dirty="0">
                <a:latin typeface="+mn-lt"/>
                <a:ea typeface="+mj-ea"/>
              </a:rPr>
              <a:t>operator</a:t>
            </a:r>
            <a:r>
              <a:rPr lang="ko-KR" altLang="en-US" dirty="0">
                <a:latin typeface="+mn-lt"/>
                <a:ea typeface="+mj-ea"/>
              </a:rPr>
              <a:t>가 </a:t>
            </a:r>
            <a:r>
              <a:rPr lang="ko-KR" altLang="en-US" dirty="0" err="1">
                <a:latin typeface="+mn-lt"/>
                <a:ea typeface="+mj-ea"/>
              </a:rPr>
              <a:t>다지역</a:t>
            </a:r>
            <a:r>
              <a:rPr lang="en-US" altLang="ko-KR" dirty="0">
                <a:latin typeface="+mn-lt"/>
                <a:ea typeface="+mj-ea"/>
              </a:rPr>
              <a:t>, </a:t>
            </a:r>
            <a:r>
              <a:rPr lang="ko-KR" altLang="en-US" dirty="0">
                <a:latin typeface="+mn-lt"/>
                <a:ea typeface="+mj-ea"/>
              </a:rPr>
              <a:t>다수의 자율주행 차량을 동시 모니터링 할 수 있는 디지털 트윈 기술 개발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데이터 통신으로 인한 </a:t>
            </a:r>
            <a:r>
              <a:rPr lang="en-US" altLang="ko-KR" dirty="0">
                <a:latin typeface="+mn-lt"/>
                <a:ea typeface="+mj-ea"/>
              </a:rPr>
              <a:t>delay</a:t>
            </a:r>
            <a:r>
              <a:rPr lang="ko-KR" altLang="en-US" dirty="0">
                <a:latin typeface="+mn-lt"/>
                <a:ea typeface="+mj-ea"/>
              </a:rPr>
              <a:t>를 최소화 하며 이를 통한 원격제어의 안전성 확보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디지털 트윈 기반의 </a:t>
            </a:r>
            <a:r>
              <a:rPr lang="en-US" altLang="ko-KR" dirty="0">
                <a:latin typeface="+mn-lt"/>
                <a:ea typeface="+mj-ea"/>
              </a:rPr>
              <a:t>operation </a:t>
            </a:r>
            <a:r>
              <a:rPr lang="ko-KR" altLang="en-US" dirty="0">
                <a:latin typeface="+mn-lt"/>
                <a:ea typeface="+mj-ea"/>
              </a:rPr>
              <a:t>기술의 성숙도 및 성능에 대한 정량적 지표 연구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38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14478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To do list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17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do List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8000" y="655320"/>
            <a:ext cx="11684000" cy="307000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Literature Reviews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Survey on Remote Operation of Road Vehicles (</a:t>
            </a:r>
            <a:r>
              <a:rPr lang="en-US" altLang="ko-KR" sz="1200" b="0" dirty="0">
                <a:latin typeface="+mn-lt"/>
                <a:ea typeface="+mj-ea"/>
                <a:hlinkClick r:id="rId2"/>
              </a:rPr>
              <a:t>https://hh.diva-portal.org/smash/get/diva2:1721125/FULLTEXT01.pdf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자율주행차량의 원격주행을 위한 네트워크 요구사항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3"/>
              </a:rPr>
              <a:t>http://journal.ksae.org/_PR/view/?aidx=36255&amp;bidx=3255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무인차량</a:t>
            </a:r>
            <a:r>
              <a:rPr lang="ko-KR" altLang="en-US" sz="1200" b="0" dirty="0">
                <a:latin typeface="+mn-lt"/>
                <a:ea typeface="+mj-ea"/>
              </a:rPr>
              <a:t> 원격주행제어 신뢰성 향상을 위한 통합 시뮬레이터 구축에 관한 연구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4"/>
              </a:rPr>
              <a:t>https://www.kais99.org/jkais/journal/Vol20No06/vol20no06p12.pdf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디지털 트윈을 활용한 실시간 모니터링 및 원격제어 시스템의 테스트베드 구현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5"/>
              </a:rPr>
              <a:t>https://www.dbpia.co.kr/Journal/articleDetail?nodeId=NODE11044626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가상현실 기술과 </a:t>
            </a:r>
            <a:r>
              <a:rPr lang="en-US" altLang="ko-KR" sz="1200" b="0" dirty="0">
                <a:latin typeface="+mn-lt"/>
                <a:ea typeface="+mj-ea"/>
              </a:rPr>
              <a:t>IoT </a:t>
            </a:r>
            <a:r>
              <a:rPr lang="ko-KR" altLang="en-US" sz="1200" b="0" dirty="0">
                <a:latin typeface="+mn-lt"/>
                <a:ea typeface="+mj-ea"/>
              </a:rPr>
              <a:t>센서를 활용한 스마트 항만 원격조종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6"/>
              </a:rPr>
              <a:t>https://kiss.kstudy.com/Detail/Ar?key=3860580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Review of Digital Twin Technology for Electric and Autonomous Vehicles (</a:t>
            </a:r>
            <a:r>
              <a:rPr lang="en-US" altLang="ko-KR" sz="1200" b="0" dirty="0">
                <a:latin typeface="+mn-lt"/>
                <a:ea typeface="+mj-ea"/>
                <a:hlinkClick r:id="rId7"/>
              </a:rPr>
              <a:t>https://www.mdpi.com/2076-3417/13/10/5871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Design and Implementation of digital Twin-Assisted Simulation Method for Autonomous Vehicles in Car-Following Scenario (</a:t>
            </a:r>
            <a:r>
              <a:rPr lang="en-US" altLang="ko-KR" sz="1200" b="0" dirty="0">
                <a:latin typeface="+mn-lt"/>
                <a:ea typeface="+mj-ea"/>
                <a:hlinkClick r:id="rId8"/>
              </a:rPr>
              <a:t>https://www.hindawi.com/journals/js/2022/4879490/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Autonomous Driving Test Method Based on Digital Twin: A Survey (</a:t>
            </a:r>
            <a:r>
              <a:rPr lang="en-US" altLang="ko-KR" sz="1200" b="0" dirty="0">
                <a:latin typeface="+mn-lt"/>
                <a:ea typeface="+mj-ea"/>
                <a:hlinkClick r:id="rId9"/>
              </a:rPr>
              <a:t>https://ieeexplore.ieee.org/abstract/document/9628341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Prototyping a Digital Twin for Real Time Remote Control Over Mobile Networks: Application of Remote Surgery (</a:t>
            </a:r>
            <a:r>
              <a:rPr lang="en-US" altLang="ko-KR" sz="1200" b="0" dirty="0">
                <a:latin typeface="+mn-lt"/>
                <a:ea typeface="+mj-ea"/>
                <a:hlinkClick r:id="rId10"/>
              </a:rPr>
              <a:t>https://ieeexplore.ieee.org/abstract/document/8632888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1E75E-981E-32A2-57FC-2CF8E1658D9E}"/>
              </a:ext>
            </a:extLst>
          </p:cNvPr>
          <p:cNvSpPr txBox="1"/>
          <p:nvPr/>
        </p:nvSpPr>
        <p:spPr>
          <a:xfrm>
            <a:off x="1649676" y="5892959"/>
            <a:ext cx="247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4EFF-37D5-7C6E-8B1B-F00CB536FEFE}"/>
              </a:ext>
            </a:extLst>
          </p:cNvPr>
          <p:cNvSpPr txBox="1"/>
          <p:nvPr/>
        </p:nvSpPr>
        <p:spPr>
          <a:xfrm>
            <a:off x="1602017" y="4344571"/>
            <a:ext cx="37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150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AA4CA7-546E-F619-9E3C-A9BD76933E72}"/>
              </a:ext>
            </a:extLst>
          </p:cNvPr>
          <p:cNvSpPr txBox="1">
            <a:spLocks/>
          </p:cNvSpPr>
          <p:nvPr/>
        </p:nvSpPr>
        <p:spPr>
          <a:xfrm>
            <a:off x="508000" y="3725326"/>
            <a:ext cx="11684000" cy="20116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lt"/>
                <a:ea typeface="+mj-ea"/>
              </a:rPr>
              <a:t>학위 논문 연구 구성 보충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 운행에 있어서 원격제어가 필요한 이유를 설명할 수 있는 자료 </a:t>
            </a:r>
            <a:r>
              <a:rPr lang="ko-KR" altLang="en-US" sz="1200" b="0" dirty="0" err="1">
                <a:latin typeface="+mn-lt"/>
                <a:ea typeface="+mj-ea"/>
              </a:rPr>
              <a:t>서칭</a:t>
            </a:r>
            <a:r>
              <a:rPr lang="ko-KR" altLang="en-US" sz="1200" b="0" dirty="0">
                <a:latin typeface="+mn-lt"/>
                <a:ea typeface="+mj-ea"/>
              </a:rPr>
              <a:t> 및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다차량</a:t>
            </a:r>
            <a:r>
              <a:rPr lang="ko-KR" altLang="en-US" sz="1200" b="0" dirty="0">
                <a:latin typeface="+mn-lt"/>
                <a:ea typeface="+mj-ea"/>
              </a:rPr>
              <a:t> 동시 모니터링 및 원격제어에 관한 기존 기술 스터디 및 한계점 도출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개발된 시스템의 정량적인 성능 지표에 대한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398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46100" y="961369"/>
            <a:ext cx="11684000" cy="5572275"/>
          </a:xfrm>
        </p:spPr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</a:p>
          <a:p>
            <a:r>
              <a:rPr lang="en-US" altLang="ko-KR" dirty="0"/>
              <a:t>Development Pipeline</a:t>
            </a:r>
          </a:p>
          <a:p>
            <a:r>
              <a:rPr lang="en-US" altLang="ko-KR" dirty="0"/>
              <a:t>Overall Architecture</a:t>
            </a:r>
          </a:p>
          <a:p>
            <a:r>
              <a:rPr lang="en-US" altLang="ko-KR" dirty="0"/>
              <a:t>Progress Report</a:t>
            </a:r>
          </a:p>
          <a:p>
            <a:r>
              <a:rPr lang="en-US" altLang="ko-KR" dirty="0"/>
              <a:t>Future Plan</a:t>
            </a:r>
          </a:p>
          <a:p>
            <a:pPr marL="68580" indent="0">
              <a:buNone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6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8763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Development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89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id="{11D0CF59-F9A1-09C9-A208-AD7DD010D4F6}"/>
              </a:ext>
            </a:extLst>
          </p:cNvPr>
          <p:cNvSpPr/>
          <p:nvPr/>
        </p:nvSpPr>
        <p:spPr>
          <a:xfrm>
            <a:off x="344914" y="1294596"/>
            <a:ext cx="5105400" cy="4908084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3C42E84E-1B32-2E01-6CAE-CA3BB972CC1E}"/>
              </a:ext>
            </a:extLst>
          </p:cNvPr>
          <p:cNvSpPr/>
          <p:nvPr/>
        </p:nvSpPr>
        <p:spPr>
          <a:xfrm>
            <a:off x="344915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Single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6C82-5C9F-210F-3EDD-16A910CEA7D4}"/>
              </a:ext>
            </a:extLst>
          </p:cNvPr>
          <p:cNvSpPr txBox="1"/>
          <p:nvPr/>
        </p:nvSpPr>
        <p:spPr>
          <a:xfrm>
            <a:off x="381000" y="4545811"/>
            <a:ext cx="5069314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1</a:t>
            </a:r>
            <a:r>
              <a:rPr lang="ko-KR" altLang="en-US" sz="1100" dirty="0"/>
              <a:t>대의 자율주행 차량을 </a:t>
            </a:r>
            <a:r>
              <a:rPr lang="en-US" altLang="ko-KR" sz="1100" dirty="0"/>
              <a:t>1</a:t>
            </a:r>
            <a:r>
              <a:rPr lang="ko-KR" altLang="en-US" sz="1100" dirty="0"/>
              <a:t>대의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담당하여 차량을 원격 제어함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차량에 장착된 각종 센서의 </a:t>
            </a:r>
            <a:r>
              <a:rPr lang="en-US" altLang="ko-KR" sz="1100" dirty="0"/>
              <a:t>raw data (</a:t>
            </a:r>
            <a:r>
              <a:rPr lang="ko-KR" altLang="en-US" sz="1100" dirty="0"/>
              <a:t>주로 영상 정보</a:t>
            </a:r>
            <a:r>
              <a:rPr lang="en-US" altLang="ko-KR" sz="1100" dirty="0"/>
              <a:t>)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활용한 원격 제어</a:t>
            </a:r>
            <a:endParaRPr lang="en-US" altLang="ko-KR" sz="1100" dirty="0"/>
          </a:p>
        </p:txBody>
      </p:sp>
      <p:pic>
        <p:nvPicPr>
          <p:cNvPr id="1026" name="Picture 2" descr="This is what it's like to control an autonomous car from miles away |  Mashable">
            <a:extLst>
              <a:ext uri="{FF2B5EF4-FFF2-40B4-BE49-F238E27FC236}">
                <a16:creationId xmlns:a16="http://schemas.microsoft.com/office/drawing/2014/main" id="{F6D701BB-51F0-D005-8881-09504EDD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7" y="1704467"/>
            <a:ext cx="4880827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49FFC332-1738-B486-ABBB-2C6032C90DDD}"/>
              </a:ext>
            </a:extLst>
          </p:cNvPr>
          <p:cNvSpPr/>
          <p:nvPr/>
        </p:nvSpPr>
        <p:spPr>
          <a:xfrm>
            <a:off x="6680200" y="1294596"/>
            <a:ext cx="5105400" cy="5239048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9ADC32BC-A69A-94CF-5BC8-B817EEDAFD7E}"/>
              </a:ext>
            </a:extLst>
          </p:cNvPr>
          <p:cNvSpPr/>
          <p:nvPr/>
        </p:nvSpPr>
        <p:spPr>
          <a:xfrm>
            <a:off x="6680201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Multi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C9119-4409-46C2-C462-362C3B71F236}"/>
              </a:ext>
            </a:extLst>
          </p:cNvPr>
          <p:cNvSpPr txBox="1"/>
          <p:nvPr/>
        </p:nvSpPr>
        <p:spPr>
          <a:xfrm>
            <a:off x="6716286" y="4545811"/>
            <a:ext cx="5069314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다수의 자율주행 차량을 동시다발적으로 모니터링 할 수 있음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한 명의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다수의 차량을 </a:t>
            </a:r>
            <a:r>
              <a:rPr lang="ko-KR" altLang="en-US" sz="1100" dirty="0" err="1"/>
              <a:t>매니징</a:t>
            </a:r>
            <a:r>
              <a:rPr lang="ko-KR" altLang="en-US" sz="1100" dirty="0"/>
              <a:t> 할 수 있으며 이를 통해 인건비 감소 효과 기대</a:t>
            </a:r>
            <a:endParaRPr lang="en-US" altLang="ko-KR" sz="11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1DE198-C7EC-45C1-3728-A0B090E2C383}"/>
              </a:ext>
            </a:extLst>
          </p:cNvPr>
          <p:cNvSpPr/>
          <p:nvPr/>
        </p:nvSpPr>
        <p:spPr>
          <a:xfrm>
            <a:off x="5831961" y="3413029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4644B2F-DA27-50A0-11F8-E2D3416B37D8}"/>
              </a:ext>
            </a:extLst>
          </p:cNvPr>
          <p:cNvSpPr/>
          <p:nvPr/>
        </p:nvSpPr>
        <p:spPr>
          <a:xfrm>
            <a:off x="454648" y="5389491"/>
            <a:ext cx="2288551" cy="510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한대의 데이터만 수신하면 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Delay</a:t>
            </a:r>
            <a:r>
              <a:rPr lang="ko-KR" altLang="en-US" sz="900" dirty="0">
                <a:solidFill>
                  <a:schemeClr val="tx1"/>
                </a:solidFill>
              </a:rPr>
              <a:t>등의 이슈가 비교적 덜 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71F1573-CDA9-D0A9-6163-3CA017D1D285}"/>
              </a:ext>
            </a:extLst>
          </p:cNvPr>
          <p:cNvSpPr/>
          <p:nvPr/>
        </p:nvSpPr>
        <p:spPr>
          <a:xfrm>
            <a:off x="3058038" y="5389491"/>
            <a:ext cx="2288551" cy="510830"/>
          </a:xfrm>
          <a:prstGeom prst="round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내부의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가 외부로 이동함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결국 요구되는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의 수는 동일함</a:t>
            </a:r>
          </a:p>
        </p:txBody>
      </p:sp>
      <p:pic>
        <p:nvPicPr>
          <p:cNvPr id="1028" name="Picture 4" descr="SK Telecom expands self-driving pilot zone to test advanced smart  transportation system : 네이트 뉴스">
            <a:extLst>
              <a:ext uri="{FF2B5EF4-FFF2-40B4-BE49-F238E27FC236}">
                <a16:creationId xmlns:a16="http://schemas.microsoft.com/office/drawing/2014/main" id="{892A8549-B85C-0809-8A0F-76FA82C1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63" y="1704467"/>
            <a:ext cx="4218473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5C9FD87-DBD4-4BAB-B98E-C5B55ECF0F02}"/>
              </a:ext>
            </a:extLst>
          </p:cNvPr>
          <p:cNvSpPr/>
          <p:nvPr/>
        </p:nvSpPr>
        <p:spPr>
          <a:xfrm>
            <a:off x="6846506" y="5437231"/>
            <a:ext cx="4808874" cy="7654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다수 차량 데이터를 동시 수신을 위한 네트워크 딜레이 해결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수많은 차량의 주행 상황 중 주의가 필요한 차량에 대한 자동 선택 기능 및 가시화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자율주행 차량 주변에 존재하는 다수 다종의 객체 정보 가시화 필요</a:t>
            </a:r>
          </a:p>
        </p:txBody>
      </p:sp>
    </p:spTree>
    <p:extLst>
      <p:ext uri="{BB962C8B-B14F-4D97-AF65-F5344CB8AC3E}">
        <p14:creationId xmlns:p14="http://schemas.microsoft.com/office/powerpoint/2010/main" val="322037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Development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4C45E2-98E0-E674-A276-F3D31CF09366}"/>
              </a:ext>
            </a:extLst>
          </p:cNvPr>
          <p:cNvGrpSpPr/>
          <p:nvPr/>
        </p:nvGrpSpPr>
        <p:grpSpPr>
          <a:xfrm>
            <a:off x="6362700" y="1427233"/>
            <a:ext cx="329916" cy="329916"/>
            <a:chOff x="8748396" y="656203"/>
            <a:chExt cx="383845" cy="38384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875C741-8C1B-5F5A-A347-5D26B8C8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8BBBC15-5B29-B048-3C8A-79E7FBE16D14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64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Development Pipeline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5B3C04-B565-7717-2D56-DA380651493E}"/>
              </a:ext>
            </a:extLst>
          </p:cNvPr>
          <p:cNvGrpSpPr/>
          <p:nvPr/>
        </p:nvGrpSpPr>
        <p:grpSpPr>
          <a:xfrm>
            <a:off x="6362700" y="1978166"/>
            <a:ext cx="329916" cy="329916"/>
            <a:chOff x="8748396" y="656203"/>
            <a:chExt cx="383845" cy="3838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52400C-0843-B449-2C3E-F9D94DF5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3BF233-53FC-5C65-A9C0-FB8A09079493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Development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F1ED66-9289-7B63-B06B-7283A3F7FBA0}"/>
              </a:ext>
            </a:extLst>
          </p:cNvPr>
          <p:cNvGrpSpPr/>
          <p:nvPr/>
        </p:nvGrpSpPr>
        <p:grpSpPr>
          <a:xfrm>
            <a:off x="6362700" y="2529099"/>
            <a:ext cx="329916" cy="329916"/>
            <a:chOff x="8748396" y="656203"/>
            <a:chExt cx="383845" cy="38384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7784FB-C0A9-394A-CD46-1EA7BEF3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2E2F0E-C88C-FBCB-D9A6-22459AD19970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6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Development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9E552B-521F-A382-FA32-8BD6A0070525}"/>
              </a:ext>
            </a:extLst>
          </p:cNvPr>
          <p:cNvGrpSpPr/>
          <p:nvPr/>
        </p:nvGrpSpPr>
        <p:grpSpPr>
          <a:xfrm>
            <a:off x="6362700" y="3080034"/>
            <a:ext cx="329916" cy="329916"/>
            <a:chOff x="8748396" y="656203"/>
            <a:chExt cx="383845" cy="38384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2B214E-AB21-1B0D-C126-46EF01BD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D4F602-18CA-5793-932E-936F976BE4F8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14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id="{11D0CF59-F9A1-09C9-A208-AD7DD010D4F6}"/>
              </a:ext>
            </a:extLst>
          </p:cNvPr>
          <p:cNvSpPr/>
          <p:nvPr/>
        </p:nvSpPr>
        <p:spPr>
          <a:xfrm>
            <a:off x="344914" y="1294596"/>
            <a:ext cx="5105400" cy="4908084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3C42E84E-1B32-2E01-6CAE-CA3BB972CC1E}"/>
              </a:ext>
            </a:extLst>
          </p:cNvPr>
          <p:cNvSpPr/>
          <p:nvPr/>
        </p:nvSpPr>
        <p:spPr>
          <a:xfrm>
            <a:off x="344915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Single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6C82-5C9F-210F-3EDD-16A910CEA7D4}"/>
              </a:ext>
            </a:extLst>
          </p:cNvPr>
          <p:cNvSpPr txBox="1"/>
          <p:nvPr/>
        </p:nvSpPr>
        <p:spPr>
          <a:xfrm>
            <a:off x="381000" y="4545811"/>
            <a:ext cx="5069314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1</a:t>
            </a:r>
            <a:r>
              <a:rPr lang="ko-KR" altLang="en-US" sz="1100" dirty="0"/>
              <a:t>대의 자율주행 차량을 </a:t>
            </a:r>
            <a:r>
              <a:rPr lang="en-US" altLang="ko-KR" sz="1100" dirty="0"/>
              <a:t>1</a:t>
            </a:r>
            <a:r>
              <a:rPr lang="ko-KR" altLang="en-US" sz="1100" dirty="0"/>
              <a:t>대의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담당하여 차량을 원격 제어함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차량에 장착된 각종 센서의 </a:t>
            </a:r>
            <a:r>
              <a:rPr lang="en-US" altLang="ko-KR" sz="1100" dirty="0"/>
              <a:t>raw data (</a:t>
            </a:r>
            <a:r>
              <a:rPr lang="ko-KR" altLang="en-US" sz="1100" dirty="0"/>
              <a:t>주로 영상 정보</a:t>
            </a:r>
            <a:r>
              <a:rPr lang="en-US" altLang="ko-KR" sz="1100" dirty="0"/>
              <a:t>)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활용한 원격 제어</a:t>
            </a:r>
            <a:endParaRPr lang="en-US" altLang="ko-KR" sz="1100" dirty="0"/>
          </a:p>
        </p:txBody>
      </p:sp>
      <p:pic>
        <p:nvPicPr>
          <p:cNvPr id="1026" name="Picture 2" descr="This is what it's like to control an autonomous car from miles away |  Mashable">
            <a:extLst>
              <a:ext uri="{FF2B5EF4-FFF2-40B4-BE49-F238E27FC236}">
                <a16:creationId xmlns:a16="http://schemas.microsoft.com/office/drawing/2014/main" id="{F6D701BB-51F0-D005-8881-09504EDD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7" y="1704467"/>
            <a:ext cx="4880827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49FFC332-1738-B486-ABBB-2C6032C90DDD}"/>
              </a:ext>
            </a:extLst>
          </p:cNvPr>
          <p:cNvSpPr/>
          <p:nvPr/>
        </p:nvSpPr>
        <p:spPr>
          <a:xfrm>
            <a:off x="6680200" y="1294596"/>
            <a:ext cx="5105400" cy="5239048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9ADC32BC-A69A-94CF-5BC8-B817EEDAFD7E}"/>
              </a:ext>
            </a:extLst>
          </p:cNvPr>
          <p:cNvSpPr/>
          <p:nvPr/>
        </p:nvSpPr>
        <p:spPr>
          <a:xfrm>
            <a:off x="6680201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Multi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C9119-4409-46C2-C462-362C3B71F236}"/>
              </a:ext>
            </a:extLst>
          </p:cNvPr>
          <p:cNvSpPr txBox="1"/>
          <p:nvPr/>
        </p:nvSpPr>
        <p:spPr>
          <a:xfrm>
            <a:off x="6716286" y="4545811"/>
            <a:ext cx="5069314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다수의 자율주행 차량을 동시다발적으로 모니터링 할 수 있음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한 명의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다수의 차량을 </a:t>
            </a:r>
            <a:r>
              <a:rPr lang="ko-KR" altLang="en-US" sz="1100" dirty="0" err="1"/>
              <a:t>매니징</a:t>
            </a:r>
            <a:r>
              <a:rPr lang="ko-KR" altLang="en-US" sz="1100" dirty="0"/>
              <a:t> 할 수 있으며 이를 통해 인건비 감소 효과 기대</a:t>
            </a:r>
            <a:endParaRPr lang="en-US" altLang="ko-KR" sz="11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1DE198-C7EC-45C1-3728-A0B090E2C383}"/>
              </a:ext>
            </a:extLst>
          </p:cNvPr>
          <p:cNvSpPr/>
          <p:nvPr/>
        </p:nvSpPr>
        <p:spPr>
          <a:xfrm>
            <a:off x="5831961" y="3413029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4644B2F-DA27-50A0-11F8-E2D3416B37D8}"/>
              </a:ext>
            </a:extLst>
          </p:cNvPr>
          <p:cNvSpPr/>
          <p:nvPr/>
        </p:nvSpPr>
        <p:spPr>
          <a:xfrm>
            <a:off x="454648" y="5389491"/>
            <a:ext cx="2288551" cy="510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한대의 데이터만 수신하면 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Delay</a:t>
            </a:r>
            <a:r>
              <a:rPr lang="ko-KR" altLang="en-US" sz="900" dirty="0">
                <a:solidFill>
                  <a:schemeClr val="tx1"/>
                </a:solidFill>
              </a:rPr>
              <a:t>등의 이슈가 비교적 덜 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71F1573-CDA9-D0A9-6163-3CA017D1D285}"/>
              </a:ext>
            </a:extLst>
          </p:cNvPr>
          <p:cNvSpPr/>
          <p:nvPr/>
        </p:nvSpPr>
        <p:spPr>
          <a:xfrm>
            <a:off x="3058038" y="5389491"/>
            <a:ext cx="2288551" cy="510830"/>
          </a:xfrm>
          <a:prstGeom prst="round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내부의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가 외부로 이동함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결국 요구되는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의 수는 동일함</a:t>
            </a:r>
          </a:p>
        </p:txBody>
      </p:sp>
      <p:pic>
        <p:nvPicPr>
          <p:cNvPr id="1028" name="Picture 4" descr="SK Telecom expands self-driving pilot zone to test advanced smart  transportation system : 네이트 뉴스">
            <a:extLst>
              <a:ext uri="{FF2B5EF4-FFF2-40B4-BE49-F238E27FC236}">
                <a16:creationId xmlns:a16="http://schemas.microsoft.com/office/drawing/2014/main" id="{892A8549-B85C-0809-8A0F-76FA82C1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63" y="1704467"/>
            <a:ext cx="4218473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5C9FD87-DBD4-4BAB-B98E-C5B55ECF0F02}"/>
              </a:ext>
            </a:extLst>
          </p:cNvPr>
          <p:cNvSpPr/>
          <p:nvPr/>
        </p:nvSpPr>
        <p:spPr>
          <a:xfrm>
            <a:off x="6846506" y="5437231"/>
            <a:ext cx="4808874" cy="7654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다수 차량 데이터를 동시 수신을 위한 네트워크 딜레이 해결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수많은 차량의 주행 상황 중 주의가 필요한 차량에 대한 자동 선택 기능 및 가시화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자율주행 차량 주변에 존재하는 다수 다종의 객체 정보 가시화 필요</a:t>
            </a:r>
          </a:p>
        </p:txBody>
      </p:sp>
    </p:spTree>
    <p:extLst>
      <p:ext uri="{BB962C8B-B14F-4D97-AF65-F5344CB8AC3E}">
        <p14:creationId xmlns:p14="http://schemas.microsoft.com/office/powerpoint/2010/main" val="716967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L Theme - Official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VDC Lab Theme - Official</Template>
  <TotalTime>61449</TotalTime>
  <Words>808</Words>
  <Application>Microsoft Office PowerPoint</Application>
  <PresentationFormat>와이드스크린</PresentationFormat>
  <Paragraphs>135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굴림</vt:lpstr>
      <vt:lpstr>나눔바른고딕</vt:lpstr>
      <vt:lpstr>맑은 고딕</vt:lpstr>
      <vt:lpstr>Arial</vt:lpstr>
      <vt:lpstr>Calibri</vt:lpstr>
      <vt:lpstr>Courier New</vt:lpstr>
      <vt:lpstr>Wingdings</vt:lpstr>
      <vt:lpstr>Wingdings 2</vt:lpstr>
      <vt:lpstr>ASL Theme - Official</vt:lpstr>
      <vt:lpstr>PowerPoint 프레젠테이션</vt:lpstr>
      <vt:lpstr>Outline</vt:lpstr>
      <vt:lpstr>PowerPoint 프레젠테이션</vt:lpstr>
      <vt:lpstr>Problem Definition</vt:lpstr>
      <vt:lpstr>PowerPoint 프레젠테이션</vt:lpstr>
      <vt:lpstr>PowerPoint 프레젠테이션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PowerPoint 프레젠테이션</vt:lpstr>
      <vt:lpstr>To 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Extended Single Particle Model (ESPM)</dc:title>
  <dc:creator>Kemper</dc:creator>
  <cp:lastModifiedBy>형석 전</cp:lastModifiedBy>
  <cp:revision>2003</cp:revision>
  <cp:lastPrinted>2023-11-10T07:05:50Z</cp:lastPrinted>
  <dcterms:created xsi:type="dcterms:W3CDTF">2006-08-16T00:00:00Z</dcterms:created>
  <dcterms:modified xsi:type="dcterms:W3CDTF">2024-05-19T10:17:35Z</dcterms:modified>
</cp:coreProperties>
</file>